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43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303" r:id="rId11"/>
    <p:sldId id="304" r:id="rId12"/>
    <p:sldId id="305" r:id="rId13"/>
    <p:sldId id="306" r:id="rId14"/>
    <p:sldId id="307" r:id="rId15"/>
    <p:sldId id="271" r:id="rId16"/>
    <p:sldId id="272" r:id="rId17"/>
    <p:sldId id="274" r:id="rId18"/>
    <p:sldId id="278" r:id="rId19"/>
    <p:sldId id="275" r:id="rId20"/>
    <p:sldId id="280" r:id="rId21"/>
    <p:sldId id="285" r:id="rId22"/>
    <p:sldId id="287" r:id="rId23"/>
    <p:sldId id="295" r:id="rId24"/>
    <p:sldId id="292" r:id="rId25"/>
    <p:sldId id="294" r:id="rId26"/>
    <p:sldId id="296" r:id="rId27"/>
    <p:sldId id="297" r:id="rId28"/>
    <p:sldId id="299" r:id="rId29"/>
    <p:sldId id="265" r:id="rId30"/>
    <p:sldId id="293" r:id="rId31"/>
    <p:sldId id="263" r:id="rId32"/>
    <p:sldId id="260" r:id="rId33"/>
    <p:sldId id="273" r:id="rId34"/>
    <p:sldId id="282" r:id="rId35"/>
    <p:sldId id="259" r:id="rId36"/>
    <p:sldId id="279" r:id="rId37"/>
    <p:sldId id="276" r:id="rId38"/>
    <p:sldId id="268" r:id="rId39"/>
    <p:sldId id="270" r:id="rId40"/>
    <p:sldId id="277" r:id="rId41"/>
    <p:sldId id="26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75" d="100"/>
          <a:sy n="75" d="100"/>
        </p:scale>
        <p:origin x="84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DM</a:t>
            </a:r>
            <a:r>
              <a:rPr lang="de-DE" baseline="0" dirty="0" smtClean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Clustering-Ansatz</a:t>
            </a:r>
            <a:r>
              <a:rPr lang="de-DE" baseline="0" dirty="0" smtClean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r>
              <a:rPr lang="de-DE" sz="4400" dirty="0" smtClean="0"/>
              <a:t/>
            </a:r>
            <a:br>
              <a:rPr lang="de-DE" sz="4400" dirty="0" smtClean="0"/>
            </a:br>
            <a:r>
              <a:rPr lang="de-DE" sz="4400" dirty="0" smtClean="0"/>
              <a:t/>
            </a:r>
            <a:br>
              <a:rPr lang="de-DE" sz="4400" dirty="0" smtClean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 smtClean="0"/>
              <a:t>STEFFEN SCHMID, WS 18/19</a:t>
            </a:r>
          </a:p>
          <a:p>
            <a:r>
              <a:rPr lang="de-DE" cap="none" dirty="0" smtClean="0"/>
              <a:t>IT-DESIGNERS GMBH</a:t>
            </a:r>
          </a:p>
          <a:p>
            <a:r>
              <a:rPr lang="de-DE" cap="none" dirty="0" smtClean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 smtClean="0"/>
              <a:t>Vernetzungs-Modelle</a:t>
            </a:r>
          </a:p>
          <a:p>
            <a:pPr lvl="1"/>
            <a:r>
              <a:rPr lang="de-DE" dirty="0" smtClean="0"/>
              <a:t>Clusterbildung anhand von Distanz zwischen Objekten </a:t>
            </a:r>
            <a:r>
              <a:rPr lang="de-DE" i="1" dirty="0" smtClean="0"/>
              <a:t>(z.B. </a:t>
            </a:r>
            <a:r>
              <a:rPr lang="de-DE" i="1" dirty="0" err="1" smtClean="0"/>
              <a:t>Agglomeratives</a:t>
            </a:r>
            <a:r>
              <a:rPr lang="de-DE" i="1" dirty="0" smtClean="0"/>
              <a:t> Clustering)</a:t>
            </a:r>
          </a:p>
          <a:p>
            <a:r>
              <a:rPr lang="de-DE" dirty="0" smtClean="0"/>
              <a:t>Prototypen-Modelle</a:t>
            </a:r>
          </a:p>
          <a:p>
            <a:pPr lvl="1"/>
            <a:r>
              <a:rPr lang="de-DE" dirty="0" smtClean="0"/>
              <a:t>Clusterbildung anhand von Distanz von Objekten zu Prototypen </a:t>
            </a:r>
            <a:r>
              <a:rPr lang="de-DE" i="1" dirty="0" smtClean="0"/>
              <a:t>(z.B. k-</a:t>
            </a:r>
            <a:r>
              <a:rPr lang="de-DE" i="1" dirty="0" err="1" smtClean="0"/>
              <a:t>Means</a:t>
            </a:r>
            <a:r>
              <a:rPr lang="de-DE" i="1" dirty="0" smtClean="0"/>
              <a:t> Clustering)</a:t>
            </a:r>
          </a:p>
          <a:p>
            <a:r>
              <a:rPr lang="de-DE" dirty="0" smtClean="0"/>
              <a:t>Distributions-Modelle</a:t>
            </a:r>
          </a:p>
          <a:p>
            <a:pPr lvl="1"/>
            <a:r>
              <a:rPr lang="de-DE" dirty="0" smtClean="0"/>
              <a:t>Clusterbildung anhand statistischer Zugehörigkeit zu Wahrscheinlichkeitsverteilung </a:t>
            </a:r>
            <a:r>
              <a:rPr lang="de-DE" i="1" dirty="0" smtClean="0"/>
              <a:t>(z.B. EM Clustering)</a:t>
            </a:r>
          </a:p>
          <a:p>
            <a:r>
              <a:rPr lang="de-DE" dirty="0" smtClean="0"/>
              <a:t>Dichte-Modelle</a:t>
            </a:r>
          </a:p>
          <a:p>
            <a:pPr lvl="1"/>
            <a:r>
              <a:rPr lang="de-DE" dirty="0" smtClean="0"/>
              <a:t>Clusterbildung anhand von Regionen hoher Objektdichte </a:t>
            </a:r>
            <a:r>
              <a:rPr lang="de-DE" i="1" dirty="0" smtClean="0"/>
              <a:t>(z.B. DBSCAN Clustering)</a:t>
            </a:r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Distanzmaße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Distanzmaß hat maßgeblichen Einfluss auf Ergebnis der Clusteranalyse</a:t>
            </a:r>
          </a:p>
          <a:p>
            <a:r>
              <a:rPr lang="de-DE" dirty="0" smtClean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Ein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„ähnlich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beziehungsweise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„unähnlich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sich zwei Objekte sind.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 smtClean="0"/>
              <a:t>Angemessene Datenvorbereitung und Vorverarbeitung</a:t>
            </a:r>
          </a:p>
          <a:p>
            <a:r>
              <a:rPr lang="de-DE" dirty="0" smtClean="0"/>
              <a:t>Wahl eines passenden Cluster-Algorithmus</a:t>
            </a:r>
          </a:p>
          <a:p>
            <a:r>
              <a:rPr lang="de-DE" dirty="0" smtClean="0"/>
              <a:t>Wahl eines passenden Distanzmaßes</a:t>
            </a:r>
          </a:p>
          <a:p>
            <a:r>
              <a:rPr lang="de-DE" dirty="0" smtClean="0"/>
              <a:t>Optimale Parametrisierung</a:t>
            </a:r>
          </a:p>
          <a:p>
            <a:r>
              <a:rPr lang="de-DE" dirty="0" smtClean="0"/>
              <a:t>Interpretation und Validierung der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</a:t>
            </a:r>
            <a:r>
              <a:rPr lang="de-DE" dirty="0" smtClean="0"/>
              <a:t>Fahrspurerkennung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3.1: 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 Identifikation von Spur-Clustern in Trajektoriedaten</a:t>
            </a:r>
          </a:p>
          <a:p>
            <a:r>
              <a:rPr lang="de-DE" dirty="0" smtClean="0"/>
              <a:t>Gewählter 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geringe, </a:t>
            </a:r>
            <a:r>
              <a:rPr lang="de-DE" dirty="0" smtClean="0"/>
              <a:t>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3.3: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3.4: Aufbau Spur-Geometrie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3.5: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1" y="1804131"/>
            <a:ext cx="4367529" cy="351827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</a:t>
            </a:r>
            <a:r>
              <a:rPr lang="de-DE" b="1" u="sng" dirty="0" smtClean="0"/>
              <a:t>Spur-Mittellinien</a:t>
            </a:r>
            <a:endParaRPr lang="de-DE" b="1" u="sng" dirty="0"/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3.6: </a:t>
            </a:r>
            <a:r>
              <a:rPr lang="de-DE" dirty="0"/>
              <a:t>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3979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 und Ziele der 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Ergebnisse der Spurerkennung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</a:t>
            </a:r>
            <a:r>
              <a:rPr lang="de-DE" dirty="0"/>
              <a:t>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3.7: 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4.1: </a:t>
            </a:r>
            <a:r>
              <a:rPr lang="de-DE" dirty="0" smtClean="0"/>
              <a:t>Fahrspuren Datensatz </a:t>
            </a:r>
            <a:r>
              <a:rPr lang="de-DE" i="1" dirty="0" smtClean="0"/>
              <a:t>Neckartor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4.2: </a:t>
            </a:r>
            <a:r>
              <a:rPr lang="de-DE" dirty="0" smtClean="0"/>
              <a:t>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4.3: </a:t>
            </a:r>
            <a:r>
              <a:rPr lang="de-DE" dirty="0" smtClean="0"/>
              <a:t>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4.4: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4.5: 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Fragen &amp; Feedback</a:t>
            </a:r>
            <a:endParaRPr lang="de-DE" sz="66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 und Ziele der Arbeit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  <a:endParaRPr lang="de-DE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</a:t>
            </a:r>
            <a:r>
              <a:rPr lang="de-DE" dirty="0" smtClean="0"/>
              <a:t>Trajektoriedaten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Überblick Modul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3.8: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3.4: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/>
              <a:t>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3.6: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Standard-Verhalten 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  <a:endParaRPr lang="de-DE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1.1: </a:t>
            </a:r>
            <a:r>
              <a:rPr lang="de-DE" dirty="0" smtClean="0"/>
              <a:t>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Grundlagen Clusteranalyse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 smtClean="0"/>
              <a:t>Methode aus dem Gebiet </a:t>
            </a:r>
            <a:r>
              <a:rPr lang="de-DE" dirty="0" smtClean="0"/>
              <a:t>Data-Mining / </a:t>
            </a:r>
            <a:r>
              <a:rPr lang="de-DE" dirty="0" err="1" smtClean="0"/>
              <a:t>Machine</a:t>
            </a:r>
            <a:r>
              <a:rPr lang="de-DE" dirty="0" smtClean="0"/>
              <a:t> Learning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von Datenobjekten aufgrund ihrer Eigenschaften und Beziehungen, sodass sich die Objekte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einer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Ziele:</a:t>
            </a:r>
          </a:p>
          <a:p>
            <a:pPr lvl="1"/>
            <a:r>
              <a:rPr lang="de-DE" dirty="0" smtClean="0"/>
              <a:t>Datenverständnis</a:t>
            </a:r>
            <a:endParaRPr lang="de-DE" dirty="0" smtClean="0"/>
          </a:p>
          <a:p>
            <a:pPr lvl="1"/>
            <a:r>
              <a:rPr lang="de-DE" dirty="0" smtClean="0"/>
              <a:t>Identifikation von „Mustern“ in Daten</a:t>
            </a:r>
          </a:p>
          <a:p>
            <a:pPr lvl="1"/>
            <a:r>
              <a:rPr lang="de-DE" dirty="0" smtClean="0"/>
              <a:t>Weiterverarbeitung der einzelnen Cluster</a:t>
            </a:r>
            <a:endParaRPr lang="de-DE" dirty="0" smtClean="0"/>
          </a:p>
          <a:p>
            <a:r>
              <a:rPr lang="de-DE" dirty="0" smtClean="0"/>
              <a:t>Einsetzbar in unterschiedlichsten Anwendungsgebieten</a:t>
            </a:r>
            <a:endParaRPr lang="de-DE" dirty="0" smtClean="0"/>
          </a:p>
          <a:p>
            <a:r>
              <a:rPr lang="de-DE" dirty="0" smtClean="0"/>
              <a:t>Große Vielfalt an Clustering-Verfahren existiert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384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/>
              <a:t>2</a:t>
            </a:r>
            <a:r>
              <a:rPr lang="de-DE" dirty="0" smtClean="0"/>
              <a:t>.1: Beispiel Cluster-Identifikation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Feature Selektion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 smtClean="0"/>
              <a:t>Feature Transformation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Distanz-messung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Clustering</a:t>
            </a:r>
            <a:endParaRPr lang="de-DE" dirty="0"/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Roh-Daten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Cluster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Feedback</a:t>
            </a:r>
            <a:endParaRPr lang="de-DE" dirty="0"/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2</a:t>
            </a:r>
            <a:r>
              <a:rPr lang="de-DE" dirty="0" smtClean="0"/>
              <a:t>.2: Ablauf einer Clusteranalyse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1806</Words>
  <Application>Microsoft Office PowerPoint</Application>
  <PresentationFormat>Breitbild</PresentationFormat>
  <Paragraphs>329</Paragraphs>
  <Slides>39</Slides>
  <Notes>27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 Masterarbeit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Spurerkennung</vt:lpstr>
      <vt:lpstr>4. Ergebnisse der Spurerkennung</vt:lpstr>
      <vt:lpstr>4. Ergebnisse der Spurerkennung</vt:lpstr>
      <vt:lpstr>4. Ergebnisse der Spurerkennung</vt:lpstr>
      <vt:lpstr>4. Ergebnisse der Spurerkennung</vt:lpstr>
      <vt:lpstr>Fragen &amp; Feedback</vt:lpstr>
      <vt:lpstr>Quellen und Referenzen</vt:lpstr>
      <vt:lpstr>Quellen und Referenzen</vt:lpstr>
      <vt:lpstr>5. Fazit und Ausblick</vt:lpstr>
      <vt:lpstr>2. Überblick Modul Spurerkennung</vt:lpstr>
      <vt:lpstr>3.1 Vorverarbeitung der Trajektoriedaten</vt:lpstr>
      <vt:lpstr>3.4 Partitionierung der Spuren</vt:lpstr>
      <vt:lpstr>2. Stand der Technik</vt:lpstr>
      <vt:lpstr>3.3 Bestimmung der Spur-Geometrien</vt:lpstr>
      <vt:lpstr>3.3 Bestimmung der Spur-Geometrien</vt:lpstr>
      <vt:lpstr>2. Stand der Technik</vt:lpstr>
      <vt:lpstr>2. Stand der Technik</vt:lpstr>
      <vt:lpstr>3.2 Clusteranalyse der Trajektorien</vt:lpstr>
      <vt:lpstr>4. Auswertung und Ergebnisse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114</cp:revision>
  <dcterms:created xsi:type="dcterms:W3CDTF">2019-01-02T07:27:27Z</dcterms:created>
  <dcterms:modified xsi:type="dcterms:W3CDTF">2019-01-09T08:58:01Z</dcterms:modified>
</cp:coreProperties>
</file>